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3" r:id="rId4"/>
    <p:sldId id="290" r:id="rId5"/>
    <p:sldId id="277" r:id="rId6"/>
    <p:sldId id="279" r:id="rId7"/>
    <p:sldId id="287" r:id="rId8"/>
    <p:sldId id="274" r:id="rId9"/>
    <p:sldId id="261" r:id="rId10"/>
    <p:sldId id="269" r:id="rId11"/>
    <p:sldId id="266" r:id="rId12"/>
    <p:sldId id="288" r:id="rId13"/>
  </p:sldIdLst>
  <p:sldSz cx="12192000" cy="6858000"/>
  <p:notesSz cx="68580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59592" autoAdjust="0"/>
  </p:normalViewPr>
  <p:slideViewPr>
    <p:cSldViewPr snapToGrid="0" showGuides="1">
      <p:cViewPr varScale="1">
        <p:scale>
          <a:sx n="41" d="100"/>
          <a:sy n="41" d="100"/>
        </p:scale>
        <p:origin x="15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8E1C-B26C-42C7-8581-F0C802970E58}" type="datetimeFigureOut">
              <a:rPr lang="sv-SE" smtClean="0"/>
              <a:t>2020-05-12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5C076-B41F-4259-9FEE-BDEFD4FF47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4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05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29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08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9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34975" y="128588"/>
            <a:ext cx="5949950" cy="334803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630373"/>
            <a:ext cx="5455920" cy="477587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0B2D-C346-43A8-A82D-81B5923C509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76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91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1AA1-A4B7-4011-8B7B-E21FEA61B73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15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25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6AB1-59B6-4680-8589-5941C39E77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67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25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5C076-B41F-4259-9FEE-BDEFD4FF471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43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6560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671200"/>
            <a:ext cx="2952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52989" y="1681163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52989" y="2671200"/>
            <a:ext cx="2952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3318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7790613" y="1690688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17"/>
          </p:nvPr>
        </p:nvSpPr>
        <p:spPr>
          <a:xfrm>
            <a:off x="7790613" y="2680725"/>
            <a:ext cx="2952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7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1450973" y="1707754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1450973" y="3971721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6273922" y="1707754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quarter" idx="16" hasCustomPrompt="1"/>
          </p:nvPr>
        </p:nvSpPr>
        <p:spPr>
          <a:xfrm>
            <a:off x="6273922" y="3971721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173254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</p:spTree>
    <p:extLst>
      <p:ext uri="{BB962C8B-B14F-4D97-AF65-F5344CB8AC3E}">
        <p14:creationId xmlns:p14="http://schemas.microsoft.com/office/powerpoint/2010/main" val="53544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58112" y="1825625"/>
            <a:ext cx="9290050" cy="429736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9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97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5" y="1825525"/>
            <a:ext cx="4356000" cy="43561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62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858885" y="1980803"/>
            <a:ext cx="2882140" cy="288220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6" y="1980803"/>
            <a:ext cx="2882140" cy="288220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654931" y="1980803"/>
            <a:ext cx="2882140" cy="288220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147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147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15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65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858885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6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654931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9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1443037" y="1980000"/>
            <a:ext cx="2520000" cy="2520000"/>
          </a:xfrm>
          <a:solidFill>
            <a:srgbClr val="AFB6BD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14"/>
          <p:cNvSpPr>
            <a:spLocks noGrp="1"/>
          </p:cNvSpPr>
          <p:nvPr>
            <p:ph type="pic" sz="quarter" idx="15"/>
          </p:nvPr>
        </p:nvSpPr>
        <p:spPr>
          <a:xfrm>
            <a:off x="8221025" y="3348000"/>
            <a:ext cx="2520000" cy="2520000"/>
          </a:xfrm>
          <a:solidFill>
            <a:srgbClr val="5AC1D0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14"/>
          <p:cNvSpPr>
            <a:spLocks noGrp="1"/>
          </p:cNvSpPr>
          <p:nvPr>
            <p:ph type="pic" sz="quarter" idx="16"/>
          </p:nvPr>
        </p:nvSpPr>
        <p:spPr>
          <a:xfrm>
            <a:off x="4159519" y="4716844"/>
            <a:ext cx="2520000" cy="1152000"/>
          </a:xfrm>
          <a:solidFill>
            <a:schemeClr val="accent2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8" name="Platshållare för bild 14"/>
          <p:cNvSpPr>
            <a:spLocks noGrp="1"/>
          </p:cNvSpPr>
          <p:nvPr>
            <p:ph type="pic" sz="quarter" idx="17"/>
          </p:nvPr>
        </p:nvSpPr>
        <p:spPr>
          <a:xfrm>
            <a:off x="5516031" y="1980000"/>
            <a:ext cx="2520000" cy="1152000"/>
          </a:xfrm>
          <a:solidFill>
            <a:schemeClr val="accent5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8"/>
          </p:nvPr>
        </p:nvSpPr>
        <p:spPr>
          <a:xfrm>
            <a:off x="4163534" y="1980000"/>
            <a:ext cx="1152000" cy="1152525"/>
          </a:xfrm>
          <a:solidFill>
            <a:schemeClr val="accent4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19"/>
          </p:nvPr>
        </p:nvSpPr>
        <p:spPr>
          <a:xfrm>
            <a:off x="8236528" y="1980000"/>
            <a:ext cx="1152000" cy="1152525"/>
          </a:xfrm>
          <a:solidFill>
            <a:srgbClr val="E9530E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0"/>
          </p:nvPr>
        </p:nvSpPr>
        <p:spPr>
          <a:xfrm>
            <a:off x="9589025" y="1980000"/>
            <a:ext cx="1152000" cy="1152525"/>
          </a:xfrm>
          <a:solidFill>
            <a:schemeClr val="accent1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1"/>
          </p:nvPr>
        </p:nvSpPr>
        <p:spPr>
          <a:xfrm>
            <a:off x="1451925" y="4716844"/>
            <a:ext cx="2520000" cy="1152525"/>
          </a:xfrm>
          <a:solidFill>
            <a:srgbClr val="5AC1D0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2"/>
          </p:nvPr>
        </p:nvSpPr>
        <p:spPr>
          <a:xfrm>
            <a:off x="6884031" y="4716581"/>
            <a:ext cx="1152000" cy="115252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3"/>
          </p:nvPr>
        </p:nvSpPr>
        <p:spPr>
          <a:xfrm>
            <a:off x="6884031" y="3348000"/>
            <a:ext cx="1152000" cy="1152525"/>
          </a:xfrm>
          <a:solidFill>
            <a:srgbClr val="ECEAE6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5"/>
          </p:nvPr>
        </p:nvSpPr>
        <p:spPr>
          <a:xfrm>
            <a:off x="4139999" y="3348000"/>
            <a:ext cx="2539519" cy="1152525"/>
          </a:xfrm>
          <a:solidFill>
            <a:srgbClr val="AFB6BD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71430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6350 h 6864350"/>
              <a:gd name="connsiteX1" fmla="*/ 11033125 w 12192000"/>
              <a:gd name="connsiteY1" fmla="*/ 9525 h 6864350"/>
              <a:gd name="connsiteX2" fmla="*/ 11823700 w 12192000"/>
              <a:gd name="connsiteY2" fmla="*/ 0 h 6864350"/>
              <a:gd name="connsiteX3" fmla="*/ 12192000 w 12192000"/>
              <a:gd name="connsiteY3" fmla="*/ 6350 h 6864350"/>
              <a:gd name="connsiteX4" fmla="*/ 12192000 w 12192000"/>
              <a:gd name="connsiteY4" fmla="*/ 6864350 h 6864350"/>
              <a:gd name="connsiteX5" fmla="*/ 0 w 12192000"/>
              <a:gd name="connsiteY5" fmla="*/ 6864350 h 6864350"/>
              <a:gd name="connsiteX6" fmla="*/ 0 w 12192000"/>
              <a:gd name="connsiteY6" fmla="*/ 6350 h 686435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181735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5350 w 12192000"/>
              <a:gd name="connsiteY2" fmla="*/ 153035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2195175 w 12195175"/>
              <a:gd name="connsiteY3" fmla="*/ 1549400 h 6858000"/>
              <a:gd name="connsiteX4" fmla="*/ 12192000 w 12195175"/>
              <a:gd name="connsiteY4" fmla="*/ 68580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912600 w 12195175"/>
              <a:gd name="connsiteY3" fmla="*/ 1549400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52575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2036425 w 12195175"/>
              <a:gd name="connsiteY4" fmla="*/ 1536700 h 6858000"/>
              <a:gd name="connsiteX5" fmla="*/ 12195175 w 12195175"/>
              <a:gd name="connsiteY5" fmla="*/ 1549400 h 6858000"/>
              <a:gd name="connsiteX6" fmla="*/ 12192000 w 12195175"/>
              <a:gd name="connsiteY6" fmla="*/ 68580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5175 w 12195175"/>
              <a:gd name="connsiteY5" fmla="*/ 1549400 h 6858000"/>
              <a:gd name="connsiteX6" fmla="*/ 12192000 w 12195175"/>
              <a:gd name="connsiteY6" fmla="*/ 68580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1979275 w 12195175"/>
              <a:gd name="connsiteY5" fmla="*/ 65722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798579 w 12195175"/>
              <a:gd name="connsiteY3" fmla="*/ 1534188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08627 w 12195175"/>
              <a:gd name="connsiteY3" fmla="*/ 1534188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01091 w 12195175"/>
              <a:gd name="connsiteY3" fmla="*/ 1541724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798579 w 12195175"/>
              <a:gd name="connsiteY3" fmla="*/ 1531676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1055211" y="3175"/>
                </a:lnTo>
                <a:cubicBezTo>
                  <a:pt x="11055257" y="512233"/>
                  <a:pt x="11055304" y="1021292"/>
                  <a:pt x="11055350" y="1530350"/>
                </a:cubicBezTo>
                <a:lnTo>
                  <a:pt x="11798579" y="1531676"/>
                </a:lnTo>
                <a:cubicBezTo>
                  <a:pt x="11796462" y="1020501"/>
                  <a:pt x="11806907" y="514350"/>
                  <a:pt x="11804790" y="3175"/>
                </a:cubicBezTo>
                <a:lnTo>
                  <a:pt x="12192000" y="3175"/>
                </a:lnTo>
                <a:cubicBezTo>
                  <a:pt x="12193058" y="518583"/>
                  <a:pt x="12194117" y="1033992"/>
                  <a:pt x="12195175" y="1549400"/>
                </a:cubicBezTo>
                <a:cubicBezTo>
                  <a:pt x="12194117" y="3318933"/>
                  <a:pt x="12193058" y="5088467"/>
                  <a:pt x="1219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2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Ö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ÖPPEN</a:t>
            </a:r>
          </a:p>
        </p:txBody>
      </p:sp>
    </p:spTree>
    <p:extLst>
      <p:ext uri="{BB962C8B-B14F-4D97-AF65-F5344CB8AC3E}">
        <p14:creationId xmlns:p14="http://schemas.microsoft.com/office/powerpoint/2010/main" val="50779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egräns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BEGRÄNSAD</a:t>
            </a:r>
          </a:p>
        </p:txBody>
      </p:sp>
    </p:spTree>
    <p:extLst>
      <p:ext uri="{BB962C8B-B14F-4D97-AF65-F5344CB8AC3E}">
        <p14:creationId xmlns:p14="http://schemas.microsoft.com/office/powerpoint/2010/main" val="290793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KÄNSLIG</a:t>
            </a:r>
          </a:p>
        </p:txBody>
      </p:sp>
    </p:spTree>
    <p:extLst>
      <p:ext uri="{BB962C8B-B14F-4D97-AF65-F5344CB8AC3E}">
        <p14:creationId xmlns:p14="http://schemas.microsoft.com/office/powerpoint/2010/main" val="236396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ycket 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MYCKET KÄNSLIG</a:t>
            </a:r>
          </a:p>
        </p:txBody>
      </p:sp>
    </p:spTree>
    <p:extLst>
      <p:ext uri="{BB962C8B-B14F-4D97-AF65-F5344CB8AC3E}">
        <p14:creationId xmlns:p14="http://schemas.microsoft.com/office/powerpoint/2010/main" val="47042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5019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31343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57001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ict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7701094" y="6065607"/>
            <a:ext cx="42257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93285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8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7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93661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365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7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hart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1439999" y="1825625"/>
            <a:ext cx="9301026" cy="4294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nm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6171617" y="6120000"/>
            <a:ext cx="4572000" cy="738000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  <p:sp>
        <p:nvSpPr>
          <p:cNvPr id="11" name="ChartTitle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450975" y="1550635"/>
            <a:ext cx="9290050" cy="370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384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464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671200"/>
            <a:ext cx="4464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2471" y="1681163"/>
            <a:ext cx="4464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2471" y="2671200"/>
            <a:ext cx="4464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3318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</p:spTree>
    <p:extLst>
      <p:ext uri="{BB962C8B-B14F-4D97-AF65-F5344CB8AC3E}">
        <p14:creationId xmlns:p14="http://schemas.microsoft.com/office/powerpoint/2010/main" val="29205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3042" y="365125"/>
            <a:ext cx="9297983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9999" y="1825625"/>
            <a:ext cx="9301026" cy="4356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2891" y="6356350"/>
            <a:ext cx="93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B76A-6E9E-4212-A813-7C7074D27AE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39999" y="6356350"/>
            <a:ext cx="9372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94218" y="6356350"/>
            <a:ext cx="995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22" y="0"/>
            <a:ext cx="787569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4000"/>
        </a:spcAft>
        <a:buNone/>
        <a:defRPr sz="3600" b="1" i="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3840">
          <p15:clr>
            <a:srgbClr val="F26B43"/>
          </p15:clr>
        </p15:guide>
        <p15:guide id="7" pos="914">
          <p15:clr>
            <a:srgbClr val="F26B43"/>
          </p15:clr>
        </p15:guide>
        <p15:guide id="8" pos="6766">
          <p15:clr>
            <a:srgbClr val="F26B43"/>
          </p15:clr>
        </p15:guide>
        <p15:guide id="10" orient="horz" pos="9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riksbank.se\docs\Workgroups\PowerPoint\Bildbank\Symbolik\Global%20krasch%207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Riksbankens penningpolitik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28 april 2020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5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10" y="2449419"/>
            <a:ext cx="4983815" cy="32579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55" y="2452400"/>
            <a:ext cx="4979256" cy="32549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 osäkerhet om hur djup och långvarig nedgången i ekonomin blir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dirty="0" smtClean="0"/>
              <a:t>Stort fall i svensk BNP i år</a:t>
            </a:r>
            <a:endParaRPr lang="sv-SE" sz="2200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sz="2200" dirty="0" smtClean="0"/>
              <a:t>Snabbt försämrad arbetsmarknad</a:t>
            </a:r>
            <a:endParaRPr lang="sv-SE" sz="2200" dirty="0"/>
          </a:p>
        </p:txBody>
      </p:sp>
      <p:sp>
        <p:nvSpPr>
          <p:cNvPr id="13" name="Platshållare för text 12"/>
          <p:cNvSpPr txBox="1">
            <a:spLocks/>
          </p:cNvSpPr>
          <p:nvPr/>
        </p:nvSpPr>
        <p:spPr>
          <a:xfrm>
            <a:off x="6177658" y="6107882"/>
            <a:ext cx="4572000" cy="73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200" dirty="0" smtClean="0"/>
              <a:t>Källor: SCB och Riksbanken</a:t>
            </a:r>
            <a:endParaRPr lang="sv-SE" sz="1200" dirty="0"/>
          </a:p>
        </p:txBody>
      </p:sp>
      <p:sp>
        <p:nvSpPr>
          <p:cNvPr id="14" name="Platshållare för text 9"/>
          <p:cNvSpPr txBox="1">
            <a:spLocks/>
          </p:cNvSpPr>
          <p:nvPr/>
        </p:nvSpPr>
        <p:spPr>
          <a:xfrm>
            <a:off x="1439860" y="6120000"/>
            <a:ext cx="5102829" cy="73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Index 2019 kv4 = 100 resp. procent av arbetskraften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7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3" y="2572270"/>
            <a:ext cx="5140170" cy="3361257"/>
          </a:xfrm>
          <a:prstGeom prst="rect">
            <a:avLst/>
          </a:prstGeom>
        </p:spPr>
      </p:pic>
      <p:pic>
        <p:nvPicPr>
          <p:cNvPr id="17" name="Bildobjekt 16" descr="graph_6807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/>
        </p:blipFill>
        <p:spPr>
          <a:xfrm>
            <a:off x="6520990" y="2565852"/>
            <a:ext cx="4954388" cy="33740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Lågt ränteläge och omfattande likviditet ger stöd till svensk ekonomi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6820184" y="1604645"/>
            <a:ext cx="4356000" cy="823912"/>
          </a:xfrm>
        </p:spPr>
        <p:txBody>
          <a:bodyPr/>
          <a:lstStyle/>
          <a:p>
            <a:r>
              <a:rPr lang="sv-SE" sz="2200" dirty="0" smtClean="0"/>
              <a:t>Låg reporänta</a:t>
            </a:r>
            <a:endParaRPr lang="sv-SE" sz="22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>
          <a:xfrm>
            <a:off x="1304823" y="1711926"/>
            <a:ext cx="4356000" cy="823912"/>
          </a:xfrm>
        </p:spPr>
        <p:txBody>
          <a:bodyPr>
            <a:normAutofit/>
          </a:bodyPr>
          <a:lstStyle/>
          <a:p>
            <a:r>
              <a:rPr lang="sv-SE" sz="2200" dirty="0" smtClean="0"/>
              <a:t>Kraftigt ökad balansräkning</a:t>
            </a:r>
            <a:endParaRPr lang="sv-SE" sz="2200" dirty="0"/>
          </a:p>
        </p:txBody>
      </p:sp>
      <p:sp>
        <p:nvSpPr>
          <p:cNvPr id="15" name="Platshållare för text 12"/>
          <p:cNvSpPr txBox="1">
            <a:spLocks/>
          </p:cNvSpPr>
          <p:nvPr/>
        </p:nvSpPr>
        <p:spPr>
          <a:xfrm>
            <a:off x="6393658" y="6249983"/>
            <a:ext cx="4572000" cy="73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200" dirty="0" smtClean="0"/>
              <a:t>Källa: Riksbanken</a:t>
            </a:r>
            <a:endParaRPr lang="sv-SE" sz="1200" dirty="0"/>
          </a:p>
        </p:txBody>
      </p:sp>
      <p:sp>
        <p:nvSpPr>
          <p:cNvPr id="16" name="Platshållare för text 9"/>
          <p:cNvSpPr txBox="1">
            <a:spLocks/>
          </p:cNvSpPr>
          <p:nvPr/>
        </p:nvSpPr>
        <p:spPr>
          <a:xfrm>
            <a:off x="1251323" y="6249983"/>
            <a:ext cx="5102829" cy="73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Miljarder kronor respektive procent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5291503" y="5691827"/>
            <a:ext cx="15257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Senare i år vid maxutnyttjande</a:t>
            </a:r>
            <a:endParaRPr lang="sv-SE" sz="1200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742" y="3335867"/>
            <a:ext cx="267081" cy="23237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1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8994" y="456565"/>
            <a:ext cx="9297983" cy="1325563"/>
          </a:xfrm>
        </p:spPr>
        <p:txBody>
          <a:bodyPr/>
          <a:lstStyle/>
          <a:p>
            <a:r>
              <a:rPr lang="sv-SE" dirty="0" smtClean="0"/>
              <a:t>Viktigt samspel mellan olika politikområden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45257" y="2050215"/>
            <a:ext cx="6877998" cy="4356000"/>
          </a:xfrm>
        </p:spPr>
        <p:txBody>
          <a:bodyPr>
            <a:normAutofit/>
          </a:bodyPr>
          <a:lstStyle/>
          <a:p>
            <a:endParaRPr lang="sv-SE" sz="1800" dirty="0" smtClean="0"/>
          </a:p>
          <a:p>
            <a:pPr marL="0" indent="0">
              <a:buNone/>
            </a:pPr>
            <a:r>
              <a:rPr lang="sv-SE" sz="1800" dirty="0" smtClean="0"/>
              <a:t>Historiskt omfattande ekonomisk politiska åtgärder för att mildra konsekvenserna av pandemin</a:t>
            </a:r>
            <a:br>
              <a:rPr lang="sv-SE" sz="1800" dirty="0" smtClean="0"/>
            </a:br>
            <a:endParaRPr lang="sv-SE" sz="1800" dirty="0" smtClean="0"/>
          </a:p>
          <a:p>
            <a:pPr lvl="1"/>
            <a:r>
              <a:rPr lang="sv-SE" sz="1600" dirty="0" smtClean="0"/>
              <a:t>Finanspolitiken ger riktade stöd åt hushåll och företag</a:t>
            </a:r>
          </a:p>
          <a:p>
            <a:pPr lvl="1"/>
            <a:r>
              <a:rPr lang="sv-SE" sz="1600" dirty="0"/>
              <a:t>Penningpolitiken underlättar kreditförsörjningen i ekonomin</a:t>
            </a:r>
          </a:p>
          <a:p>
            <a:pPr lvl="1"/>
            <a:r>
              <a:rPr lang="sv-SE" sz="1600" dirty="0" smtClean="0"/>
              <a:t>FI:s och </a:t>
            </a:r>
            <a:r>
              <a:rPr lang="sv-SE" sz="1600" dirty="0" err="1" smtClean="0"/>
              <a:t>RGK:s</a:t>
            </a:r>
            <a:r>
              <a:rPr lang="sv-SE" sz="1600" dirty="0" smtClean="0"/>
              <a:t> åtgärder ökar bankernas möjlighet att ge lån </a:t>
            </a:r>
            <a:br>
              <a:rPr lang="sv-SE" sz="1600" dirty="0" smtClean="0"/>
            </a:br>
            <a:endParaRPr lang="sv-SE" sz="1600" dirty="0" smtClean="0"/>
          </a:p>
          <a:p>
            <a:pPr marL="0" lvl="1" indent="0">
              <a:lnSpc>
                <a:spcPct val="120000"/>
              </a:lnSpc>
              <a:buNone/>
            </a:pPr>
            <a:r>
              <a:rPr lang="sv-SE" dirty="0" smtClean="0"/>
              <a:t>Riksbanken </a:t>
            </a:r>
            <a:r>
              <a:rPr lang="sv-SE" dirty="0"/>
              <a:t>är redo att göra mer om det behövs, när det behövs</a:t>
            </a:r>
          </a:p>
          <a:p>
            <a:pPr marL="457200" lvl="1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b="8548"/>
          <a:stretch>
            <a:fillRect/>
          </a:stretch>
        </p:blipFill>
        <p:spPr>
          <a:xfrm>
            <a:off x="8505843" y="2450936"/>
            <a:ext cx="2784141" cy="2784205"/>
          </a:xfrm>
        </p:spPr>
      </p:pic>
    </p:spTree>
    <p:extLst>
      <p:ext uri="{BB962C8B-B14F-4D97-AF65-F5344CB8AC3E}">
        <p14:creationId xmlns:p14="http://schemas.microsoft.com/office/powerpoint/2010/main" val="26263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Världen i synkroniserad kris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Restriktioner för att dämpa spridningen av coronaviruset har </a:t>
            </a:r>
            <a:br>
              <a:rPr lang="sv-SE" dirty="0" smtClean="0"/>
            </a:br>
            <a:r>
              <a:rPr lang="sv-SE" dirty="0" smtClean="0"/>
              <a:t>kraftigt bromsat upp aktiviteten i globala ekonomin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Restriktioner </a:t>
            </a:r>
            <a:r>
              <a:rPr lang="sv-SE" dirty="0"/>
              <a:t>och osäkerhet </a:t>
            </a:r>
            <a:r>
              <a:rPr lang="sv-SE" dirty="0" smtClean="0"/>
              <a:t>hur </a:t>
            </a:r>
            <a:r>
              <a:rPr lang="sv-SE" dirty="0"/>
              <a:t>länge restriktionerna varar</a:t>
            </a:r>
          </a:p>
          <a:p>
            <a:r>
              <a:rPr lang="sv-SE" dirty="0" smtClean="0"/>
              <a:t>Både produktion och efterfrågan faller</a:t>
            </a:r>
          </a:p>
          <a:p>
            <a:r>
              <a:rPr lang="sv-SE" dirty="0" smtClean="0"/>
              <a:t>Hela världen drabbas samtidigt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latshållare för 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>
          <a:xfrm>
            <a:off x="8176321" y="2521293"/>
            <a:ext cx="2939914" cy="29399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02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3042" y="950636"/>
            <a:ext cx="9297983" cy="1325563"/>
          </a:xfrm>
        </p:spPr>
        <p:txBody>
          <a:bodyPr>
            <a:normAutofit/>
          </a:bodyPr>
          <a:lstStyle/>
          <a:p>
            <a:r>
              <a:rPr lang="sv-SE" dirty="0" smtClean="0"/>
              <a:t>Krisen förvärras om finansmarknaderna </a:t>
            </a:r>
            <a:br>
              <a:rPr lang="sv-SE" dirty="0" smtClean="0"/>
            </a:br>
            <a:r>
              <a:rPr lang="sv-SE" dirty="0" smtClean="0"/>
              <a:t>inte fungerar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43042" y="2756000"/>
            <a:ext cx="5838291" cy="4356000"/>
          </a:xfrm>
        </p:spPr>
        <p:txBody>
          <a:bodyPr>
            <a:normAutofit/>
          </a:bodyPr>
          <a:lstStyle/>
          <a:p>
            <a:r>
              <a:rPr lang="sv-SE" dirty="0" smtClean="0"/>
              <a:t>Osäkerheten kring krisen har lett till kraftiga rörelser på finansmarknaderna </a:t>
            </a:r>
          </a:p>
          <a:p>
            <a:r>
              <a:rPr lang="sv-SE" dirty="0" smtClean="0"/>
              <a:t>Svårare och dyrare att </a:t>
            </a:r>
            <a:r>
              <a:rPr lang="sv-SE" dirty="0"/>
              <a:t>finansiera sig på finansmarknaderna</a:t>
            </a:r>
          </a:p>
          <a:p>
            <a:r>
              <a:rPr lang="sv-SE" dirty="0"/>
              <a:t>Stramas kreditgivningen åt riskerar krisen </a:t>
            </a:r>
            <a:r>
              <a:rPr lang="sv-SE" dirty="0" smtClean="0"/>
              <a:t>förvärras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53" y="2276199"/>
            <a:ext cx="284979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89" y="2336799"/>
            <a:ext cx="2943604" cy="280265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36" y="2336799"/>
            <a:ext cx="2943606" cy="2802659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55" y="2336799"/>
            <a:ext cx="2943604" cy="2802659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" y="2336799"/>
            <a:ext cx="2943604" cy="28026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6162" y="679023"/>
            <a:ext cx="9341548" cy="1325563"/>
          </a:xfrm>
        </p:spPr>
        <p:txBody>
          <a:bodyPr>
            <a:noAutofit/>
          </a:bodyPr>
          <a:lstStyle/>
          <a:p>
            <a:r>
              <a:rPr lang="sv-SE" dirty="0" smtClean="0"/>
              <a:t>Omfattande åtgärder för att hålla nere räntor och underlätta kreditförsörjningen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068365" y="4907010"/>
            <a:ext cx="2060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Lån i</a:t>
            </a:r>
          </a:p>
          <a:p>
            <a:pPr algn="ctr"/>
            <a:r>
              <a:rPr lang="sv-SE" sz="1600" dirty="0" smtClean="0"/>
              <a:t>amerikanska</a:t>
            </a:r>
          </a:p>
          <a:p>
            <a:pPr algn="ctr"/>
            <a:r>
              <a:rPr lang="sv-SE" sz="1600" dirty="0" smtClean="0"/>
              <a:t>dollar</a:t>
            </a:r>
          </a:p>
          <a:p>
            <a:pPr algn="ctr"/>
            <a:r>
              <a:rPr lang="sv-SE" sz="2800" b="1" dirty="0" smtClean="0">
                <a:solidFill>
                  <a:schemeClr val="accent1"/>
                </a:solidFill>
              </a:rPr>
              <a:t>60 mdr USD</a:t>
            </a:r>
            <a:endParaRPr lang="sv-SE" sz="2800" b="1" dirty="0">
              <a:solidFill>
                <a:schemeClr val="accent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04440" y="4907010"/>
            <a:ext cx="33383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Bankerna kan låna hos</a:t>
            </a:r>
          </a:p>
          <a:p>
            <a:pPr algn="ctr"/>
            <a:r>
              <a:rPr lang="sv-SE" sz="1600" dirty="0" smtClean="0"/>
              <a:t>Riksbanken för vidareutlåning</a:t>
            </a:r>
          </a:p>
          <a:p>
            <a:pPr algn="ctr"/>
            <a:r>
              <a:rPr lang="sv-SE" sz="1600" dirty="0" smtClean="0"/>
              <a:t>till företagen</a:t>
            </a:r>
          </a:p>
          <a:p>
            <a:pPr algn="ctr"/>
            <a:r>
              <a:rPr lang="sv-SE" sz="2800" b="1" dirty="0" smtClean="0">
                <a:solidFill>
                  <a:schemeClr val="accent1"/>
                </a:solidFill>
              </a:rPr>
              <a:t>500 mdr</a:t>
            </a:r>
            <a:r>
              <a:rPr lang="sv-SE" sz="28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00897" y="4907010"/>
            <a:ext cx="2967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Köp av stats-, bostads-, kommunobligationer och företagspapper</a:t>
            </a:r>
          </a:p>
          <a:p>
            <a:pPr algn="ctr"/>
            <a:r>
              <a:rPr lang="sv-SE" sz="2800" b="1" dirty="0" smtClean="0">
                <a:solidFill>
                  <a:schemeClr val="accent1"/>
                </a:solidFill>
              </a:rPr>
              <a:t>300 mdr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82415" y="4907010"/>
            <a:ext cx="2305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Ökat tillgången</a:t>
            </a:r>
          </a:p>
          <a:p>
            <a:pPr algn="ctr"/>
            <a:r>
              <a:rPr lang="sv-SE" sz="1600" dirty="0" smtClean="0"/>
              <a:t>till säkra och likvida tillgångar</a:t>
            </a:r>
          </a:p>
          <a:p>
            <a:pPr algn="ctr"/>
            <a:r>
              <a:rPr lang="sv-SE" sz="2800" b="1" dirty="0" smtClean="0">
                <a:solidFill>
                  <a:schemeClr val="accent1"/>
                </a:solidFill>
              </a:rPr>
              <a:t>Obegränsat</a:t>
            </a:r>
            <a:endParaRPr lang="sv-SE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12" y="1817706"/>
            <a:ext cx="6222155" cy="4068788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Ränteuppgången har dämpats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439860" y="6120000"/>
            <a:ext cx="5102829" cy="738000"/>
          </a:xfrm>
        </p:spPr>
        <p:txBody>
          <a:bodyPr/>
          <a:lstStyle/>
          <a:p>
            <a:r>
              <a:rPr lang="sv-SE" dirty="0" smtClean="0"/>
              <a:t>Räntor på 5-åriga obligationer, procent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Källor: </a:t>
            </a:r>
            <a:r>
              <a:rPr lang="sv-SE" dirty="0" err="1" smtClean="0"/>
              <a:t>Macrobond</a:t>
            </a:r>
            <a:r>
              <a:rPr lang="sv-SE" dirty="0" smtClean="0"/>
              <a:t> och Riksbanken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43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9" y="2508632"/>
            <a:ext cx="5242865" cy="3427313"/>
          </a:xfrm>
          <a:prstGeom prst="rect">
            <a:avLst/>
          </a:prstGeom>
        </p:spPr>
      </p:pic>
      <p:pic>
        <p:nvPicPr>
          <p:cNvPr id="9" name="Platshållare för innehåll 5" descr="graph_6807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7" y="2515386"/>
            <a:ext cx="4655678" cy="336140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9192" y="365125"/>
            <a:ext cx="9297983" cy="1325563"/>
          </a:xfrm>
        </p:spPr>
        <p:txBody>
          <a:bodyPr/>
          <a:lstStyle/>
          <a:p>
            <a:r>
              <a:rPr lang="sv-SE" dirty="0" smtClean="0"/>
              <a:t>Djup och snabb nedgång i svensk ekonomi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1032389" y="1914153"/>
            <a:ext cx="4466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/>
              <a:t>Kraftig inbromsning i ekonomin</a:t>
            </a:r>
            <a:endParaRPr lang="sv-SE" sz="22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6474617" y="1917576"/>
            <a:ext cx="4466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/>
              <a:t>Tydliga spår på arbetsmarknaden</a:t>
            </a:r>
            <a:endParaRPr lang="sv-SE" sz="2200" b="1" dirty="0"/>
          </a:p>
        </p:txBody>
      </p:sp>
      <p:sp>
        <p:nvSpPr>
          <p:cNvPr id="12" name="Platshållare för text 9"/>
          <p:cNvSpPr txBox="1">
            <a:spLocks/>
          </p:cNvSpPr>
          <p:nvPr/>
        </p:nvSpPr>
        <p:spPr>
          <a:xfrm>
            <a:off x="1105930" y="6140688"/>
            <a:ext cx="5883122" cy="73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Årlig procentuell förändring (dagsdata) resp. antal per månad</a:t>
            </a:r>
            <a:endParaRPr lang="sv-SE" dirty="0"/>
          </a:p>
        </p:txBody>
      </p:sp>
      <p:sp>
        <p:nvSpPr>
          <p:cNvPr id="15" name="Platshållare för text 12"/>
          <p:cNvSpPr txBox="1">
            <a:spLocks/>
          </p:cNvSpPr>
          <p:nvPr/>
        </p:nvSpPr>
        <p:spPr>
          <a:xfrm>
            <a:off x="6171617" y="6120000"/>
            <a:ext cx="4572000" cy="73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200" dirty="0"/>
              <a:t>Källor</a:t>
            </a:r>
            <a:r>
              <a:rPr lang="sv-SE" sz="1200" dirty="0" smtClean="0"/>
              <a:t>: </a:t>
            </a:r>
            <a:r>
              <a:rPr lang="sv-SE" sz="1200" dirty="0" err="1" smtClean="0"/>
              <a:t>Caspeco</a:t>
            </a:r>
            <a:r>
              <a:rPr lang="sv-SE" sz="1200" dirty="0" smtClean="0"/>
              <a:t>, Arbetsförmedlingen, SCB och Riksbanken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000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aph_6823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30" y="1825625"/>
            <a:ext cx="5947628" cy="4294188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Fallande energipriser bidrar </a:t>
            </a:r>
            <a:br>
              <a:rPr lang="sv-SE" dirty="0"/>
            </a:br>
            <a:r>
              <a:rPr lang="sv-SE" dirty="0"/>
              <a:t>till låg inflation i år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439861" y="6120000"/>
            <a:ext cx="5044066" cy="738000"/>
          </a:xfrm>
        </p:spPr>
        <p:txBody>
          <a:bodyPr/>
          <a:lstStyle/>
          <a:p>
            <a:r>
              <a:rPr lang="sv-SE" sz="1100" dirty="0"/>
              <a:t>Årlig procentuell förändring respektive </a:t>
            </a:r>
            <a:r>
              <a:rPr lang="sv-SE" sz="1100" dirty="0" smtClean="0"/>
              <a:t>procentenheter. Energiprisernas bidrag till KPIF är i prognosen beräknat som årlig procentuell förändring i energipriserna multiplicerat med deras nuvarande vikt i KPIF.</a:t>
            </a:r>
            <a:endParaRPr lang="sv-SE" sz="110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1100" dirty="0" smtClean="0"/>
              <a:t>Källor: SCB och Riksbanken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7274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46" y="2080197"/>
            <a:ext cx="4660173" cy="304848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Krisen kan påverka inflationen på olika sätt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40604" y="2069320"/>
            <a:ext cx="5027534" cy="4356000"/>
          </a:xfrm>
        </p:spPr>
        <p:txBody>
          <a:bodyPr>
            <a:normAutofit/>
          </a:bodyPr>
          <a:lstStyle/>
          <a:p>
            <a:pPr lvl="0"/>
            <a:endParaRPr lang="sv-SE" sz="1800" dirty="0" smtClean="0"/>
          </a:p>
          <a:p>
            <a:pPr lvl="0"/>
            <a:endParaRPr lang="sv-SE" sz="1800" dirty="0" smtClean="0"/>
          </a:p>
          <a:p>
            <a:pPr lvl="0"/>
            <a:r>
              <a:rPr lang="sv-SE" sz="1800" dirty="0" smtClean="0"/>
              <a:t>Inflationsstatistiken extra osäker just nu</a:t>
            </a:r>
          </a:p>
          <a:p>
            <a:pPr lvl="0"/>
            <a:r>
              <a:rPr lang="sv-SE" sz="1800" dirty="0" smtClean="0"/>
              <a:t>Störningar i produktion och leveranser kan ge oväntade prisrörelser på kort sikt</a:t>
            </a:r>
          </a:p>
          <a:p>
            <a:r>
              <a:rPr lang="sv-SE" sz="1800" dirty="0"/>
              <a:t>Efterfrågan lägre, men även utbudet</a:t>
            </a:r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6468138" y="5206057"/>
            <a:ext cx="3041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Årlig procentuell </a:t>
            </a:r>
            <a:r>
              <a:rPr lang="sv-SE" sz="1000" dirty="0" smtClean="0"/>
              <a:t>förändring. </a:t>
            </a:r>
            <a:r>
              <a:rPr lang="sv-SE" sz="1000" dirty="0"/>
              <a:t>Internetdata avser priser på frukt och grönt som kan handlas </a:t>
            </a:r>
            <a:r>
              <a:rPr lang="sv-SE" sz="1000" dirty="0" smtClean="0"/>
              <a:t>online och är genomsnitt </a:t>
            </a:r>
            <a:r>
              <a:rPr lang="sv-SE" sz="1000" dirty="0"/>
              <a:t>av dagliga prisobservationer fram till 21 april</a:t>
            </a:r>
            <a:r>
              <a:rPr lang="sv-SE" sz="1000" dirty="0" smtClean="0"/>
              <a:t>. Bensinpris är genomsnitt av dagliga prisobservationer fram till 27 april.</a:t>
            </a:r>
            <a:endParaRPr lang="sv-SE" sz="1000" dirty="0"/>
          </a:p>
        </p:txBody>
      </p:sp>
      <p:sp>
        <p:nvSpPr>
          <p:cNvPr id="8" name="textruta 7"/>
          <p:cNvSpPr txBox="1"/>
          <p:nvPr/>
        </p:nvSpPr>
        <p:spPr>
          <a:xfrm>
            <a:off x="9863588" y="5206057"/>
            <a:ext cx="1513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Källor: </a:t>
            </a:r>
            <a:r>
              <a:rPr lang="sv-SE" sz="1000" dirty="0" err="1" smtClean="0"/>
              <a:t>Macrobond</a:t>
            </a:r>
            <a:r>
              <a:rPr lang="sv-SE" sz="1000" dirty="0" smtClean="0"/>
              <a:t> </a:t>
            </a:r>
            <a:r>
              <a:rPr lang="sv-SE" sz="1000" dirty="0"/>
              <a:t>och Riksbanken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1421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Synnerligen osäkert läge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9999" y="1690688"/>
            <a:ext cx="9301026" cy="43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Ekonomiska utvecklingen beror på en rad faktorer som är genuint osäkra</a:t>
            </a:r>
          </a:p>
          <a:p>
            <a:r>
              <a:rPr lang="sv-SE" dirty="0" smtClean="0"/>
              <a:t>Hur länge begränsas samhället av åtgärder för att dämpa smittspridningen? </a:t>
            </a:r>
          </a:p>
          <a:p>
            <a:r>
              <a:rPr lang="sv-SE" dirty="0" smtClean="0"/>
              <a:t>Hur agerar hushåll och företag? </a:t>
            </a:r>
          </a:p>
          <a:p>
            <a:r>
              <a:rPr lang="sv-SE" dirty="0" smtClean="0"/>
              <a:t>Hur ser spridning och återhämtning ut omvärlden?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819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1" val="empty"/>
  <p:tag name="PPT" val="Chart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M" val="empty"/>
  <p:tag name="PPT" val="An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empty"/>
  <p:tag name="PPT" val="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ITLE" val="empty"/>
  <p:tag name="PPT" val="ChartTitle"/>
</p:tagLst>
</file>

<file path=ppt/theme/theme1.xml><?xml version="1.0" encoding="utf-8"?>
<a:theme xmlns:a="http://schemas.openxmlformats.org/drawingml/2006/main" name="RB 16x9">
  <a:themeElements>
    <a:clrScheme name="R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9"/>
      </a:accent1>
      <a:accent2>
        <a:srgbClr val="B91E2B"/>
      </a:accent2>
      <a:accent3>
        <a:srgbClr val="5AC1D0"/>
      </a:accent3>
      <a:accent4>
        <a:srgbClr val="F59A00"/>
      </a:accent4>
      <a:accent5>
        <a:srgbClr val="9AC331"/>
      </a:accent5>
      <a:accent6>
        <a:srgbClr val="8D70B0"/>
      </a:accent6>
      <a:hlink>
        <a:srgbClr val="0563C1"/>
      </a:hlink>
      <a:folHlink>
        <a:srgbClr val="954F72"/>
      </a:folHlink>
    </a:clrScheme>
    <a:fontScheme name="R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iksbanksblå (ej diagramfärg)">
      <a:srgbClr val="0053A1"/>
    </a:custClr>
    <a:custClr name="Orange">
      <a:srgbClr val="E9530E"/>
    </a:custClr>
    <a:custClr name="Grå">
      <a:srgbClr val="AFB6BD"/>
    </a:custClr>
    <a:custClr name="Rosa">
      <a:srgbClr val="F1919E"/>
    </a:custClr>
  </a:custClrLst>
  <a:extLst>
    <a:ext uri="{05A4C25C-085E-4340-85A3-A5531E510DB2}">
      <thm15:themeFamily xmlns:thm15="http://schemas.microsoft.com/office/thememl/2012/main" name="Blank.potx" id="{E205FCDA-C8B7-4161-BEE4-C3014454BF65}" vid="{56EAFDCB-7BE8-435F-BD91-C85E4D6480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3517</TotalTime>
  <Words>456</Words>
  <Application>Microsoft Office PowerPoint</Application>
  <PresentationFormat>Bredbild</PresentationFormat>
  <Paragraphs>81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RB 16x9</vt:lpstr>
      <vt:lpstr> Riksbankens penningpolitik   28 april 2020 </vt:lpstr>
      <vt:lpstr>Världen i synkroniserad kris</vt:lpstr>
      <vt:lpstr>Krisen förvärras om finansmarknaderna  inte fungerar</vt:lpstr>
      <vt:lpstr>Omfattande åtgärder för att hålla nere räntor och underlätta kreditförsörjningen</vt:lpstr>
      <vt:lpstr>Ränteuppgången har dämpats</vt:lpstr>
      <vt:lpstr>Djup och snabb nedgång i svensk ekonomi</vt:lpstr>
      <vt:lpstr>Fallande energipriser bidrar  till låg inflation i år</vt:lpstr>
      <vt:lpstr>Krisen kan påverka inflationen på olika sätt</vt:lpstr>
      <vt:lpstr>Synnerligen osäkert läge</vt:lpstr>
      <vt:lpstr>Stor osäkerhet om hur djup och långvarig nedgången i ekonomin blir</vt:lpstr>
      <vt:lpstr>Lågt ränteläge och omfattande likviditet ger stöd till svensk ekonomi</vt:lpstr>
      <vt:lpstr>Viktigt samspel mellan olika politikområden</vt:lpstr>
    </vt:vector>
  </TitlesOfParts>
  <Company>Sveriges riksbank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presentation  Plats och datum (2019-01-01)</dc:title>
  <dc:creator>Edler, Charlotta</dc:creator>
  <cp:lastModifiedBy>Allvin, Lotta</cp:lastModifiedBy>
  <cp:revision>309</cp:revision>
  <cp:lastPrinted>2020-04-16T11:29:55Z</cp:lastPrinted>
  <dcterms:created xsi:type="dcterms:W3CDTF">2020-04-15T11:53:12Z</dcterms:created>
  <dcterms:modified xsi:type="dcterms:W3CDTF">2020-05-12T05:37:04Z</dcterms:modified>
</cp:coreProperties>
</file>